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21" r:id="rId3"/>
    <p:sldId id="327" r:id="rId4"/>
    <p:sldId id="325" r:id="rId5"/>
    <p:sldId id="315" r:id="rId6"/>
    <p:sldId id="329" r:id="rId7"/>
    <p:sldId id="330" r:id="rId8"/>
    <p:sldId id="331" r:id="rId9"/>
    <p:sldId id="332" r:id="rId10"/>
    <p:sldId id="333" r:id="rId11"/>
    <p:sldId id="316" r:id="rId12"/>
    <p:sldId id="317" r:id="rId13"/>
  </p:sldIdLst>
  <p:sldSz cx="9144000" cy="6858000" type="screen4x3"/>
  <p:notesSz cx="9928225" cy="6797675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401" autoAdjust="0"/>
  </p:normalViewPr>
  <p:slideViewPr>
    <p:cSldViewPr>
      <p:cViewPr varScale="1">
        <p:scale>
          <a:sx n="77" d="100"/>
          <a:sy n="77" d="100"/>
        </p:scale>
        <p:origin x="-34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702" y="2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7E43EEAD-CD09-4956-93FC-ACBD4E9A2F8F}" type="datetimeFigureOut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5" y="6456613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702" y="6456613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CEF6B760-6637-4D0A-977B-B7A55A5D17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3696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702" y="2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16A952C1-A07C-4387-8AA1-FA4CC053A605}" type="datetimeFigureOut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2" tIns="45721" rIns="91442" bIns="45721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42" tIns="45721" rIns="91442" bIns="4572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6456613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702" y="6456613"/>
            <a:ext cx="4302231" cy="33988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DA9F49E4-65C3-4EC4-BBA3-848B3BB9C9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208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F49E4-65C3-4EC4-BBA3-848B3BB9C95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431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99B7-F02A-4826-BCB3-09123FCC1DBA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3131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3617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9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163D-78DD-40FB-A872-349A04F8A8D1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931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6253-051F-4B47-90DE-D4B1F6FE32E7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966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594C-B4FB-46B6-963E-5C66B8EB6E6F}" type="datetimeFigureOut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57DA-2122-488D-BE27-F0B467D4845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8784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99B7-F02A-4826-BCB3-09123FCC1DBA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3131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3617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95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99B7-F02A-4826-BCB3-09123FCC1DBA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3131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3617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70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99B7-F02A-4826-BCB3-09123FCC1DBA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7" name="圖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3131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3617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1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21F2-4A8A-475F-B88E-BCCD7E8D0E94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676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BE9D-DDAF-48AB-9BC5-E3D8C53F09E5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5469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766-0F16-4461-8AE7-98B3CCFDA6D6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3561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D2B67-AAE7-4273-9A24-05711CCB08F0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951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F45B-7796-417B-B2CE-AE185AF2E1BC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9347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21DAB-76A2-43CE-AB64-890BF1BFA22C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7610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1E8F-0D17-4242-AA58-397F00D95C9F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762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7E84-AB93-4455-A878-CA33493149E7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3249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18AF-BFF5-4C63-B968-6078F6841C3C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141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5497-1EED-4FD9-8817-C455B4DA390F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2706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5C29-3AD7-4B15-A6A8-1DD305B98F72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3253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29520-C14A-447B-9934-7C0B98511DF5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82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6413-90DE-4FAF-9891-B7F2D68081C1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645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BF0C-FF90-493C-8583-2C9BA359635C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206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8211-FA5F-4DF4-8AB3-CDEFD7700A25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773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8878-30BB-4A82-BCE2-260D54AD285F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24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C472-06C1-4219-A2EB-7AE4D21AB7C5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551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607B-ACCE-40A9-BE8B-2DFCB13139FF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298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86BC-0839-4A71-9932-544290F286B1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157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65BE-CC43-4FE5-AA16-1BA45202AB98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34F9-F4E5-4327-BC5A-8C075684DE3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255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DEFCC-3EDF-4383-BDF7-9A14FE3F8755}" type="datetime1">
              <a:rPr lang="zh-HK" altLang="en-US" smtClean="0"/>
              <a:t>24/2/2016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C720-6398-4030-8C00-3C896B0FD01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029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03808"/>
            <a:ext cx="9143999" cy="54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27584" y="2420888"/>
            <a:ext cx="75608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社會資本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摯友聚會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暨委任禮</a:t>
            </a:r>
            <a:r>
              <a: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endParaRPr lang="en-US" altLang="zh-HK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sz="3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</a:t>
            </a: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秘書處</a:t>
            </a:r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秘書長  吳家雯女士</a:t>
            </a:r>
            <a:endParaRPr lang="en-US" altLang="zh-TW" sz="3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星期二</a:t>
            </a:r>
            <a:r>
              <a:rPr lang="en-US" altLang="zh-TW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HK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43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321772" y="1047439"/>
            <a:ext cx="82089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2015-2017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基金重點推廣及發展活動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5436097" y="1604217"/>
            <a:ext cx="3269238" cy="15841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altLang="zh-TW" sz="16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對象：學界</a:t>
            </a:r>
            <a:endParaRPr lang="en-US" altLang="zh-TW" sz="16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向中學生推廣社會資本信息 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聯繫學校參與教育活動及社會資本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微電影創作比賽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向小學生推廣社會資本信息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訂社會資本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教材套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endParaRPr lang="en-US" altLang="zh-TW" sz="1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23528" y="1607038"/>
            <a:ext cx="4968552" cy="158417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zh-TW" altLang="en-US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對象：商界</a:t>
            </a:r>
            <a:endParaRPr lang="en-US" altLang="zh-TW" sz="16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推動企業將社會資本理念納入「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企業社會責任」策略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 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聯繫企業參與基金計劃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邀請企業參與「跨界合作會面」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推動社會資本納入上市公司的「環境、社會及管治報告」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323529" y="3284984"/>
            <a:ext cx="8381806" cy="13681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zh-TW" altLang="en-US" sz="16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對象：市民大眾及跨界別</a:t>
            </a:r>
            <a:endParaRPr lang="en-US" altLang="zh-TW" sz="16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社會資本發展模式主流化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大眾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傳媒宣傳 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聯繫跨界別協作推廣社會資本信息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製作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電視節目推廣社會資本、製作基金宣傳短片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Tx/>
              <a:buChar char="-"/>
            </a:pP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基金重點活動及社會資本動力獎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23529" y="5231068"/>
            <a:ext cx="8211348" cy="12422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傳授知識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接受基金刊物訪問及出席活動作經驗分享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2)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支援計劃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參與「摯友好幫手」為計劃提供意見、成為計劃之協作夥伴等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傳播社會資本理念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出謀獻策、聯繫網絡、協助宣傳等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見上表活動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0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306011" y="4655004"/>
            <a:ext cx="82089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摯友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</a:p>
        </p:txBody>
      </p:sp>
    </p:spTree>
    <p:extLst>
      <p:ext uri="{BB962C8B-B14F-4D97-AF65-F5344CB8AC3E}">
        <p14:creationId xmlns:p14="http://schemas.microsoft.com/office/powerpoint/2010/main" val="25496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3616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11</a:t>
            </a:fld>
            <a:endParaRPr lang="zh-HK" altLang="en-US"/>
          </a:p>
        </p:txBody>
      </p:sp>
      <p:sp>
        <p:nvSpPr>
          <p:cNvPr id="18" name="矩形 17"/>
          <p:cNvSpPr/>
          <p:nvPr/>
        </p:nvSpPr>
        <p:spPr>
          <a:xfrm>
            <a:off x="5319667" y="1412776"/>
            <a:ext cx="3492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期待各位摯友踴躍參與</a:t>
            </a:r>
            <a:endParaRPr lang="en-US" altLang="zh-TW" sz="2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1030" name="Picture 6" descr="T:\Promotion Related\Brand-building 2014\Volunteer Challenge\Press Release\Closing\Selected Photos\IMG_9654aa_Group photo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0381">
            <a:off x="745267" y="1422339"/>
            <a:ext cx="3931506" cy="2587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T:\Photos\All Photos_by Date\2012\2012-10-19家庭POWER UP_文化團\IMG_44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73" b="9677"/>
          <a:stretch/>
        </p:blipFill>
        <p:spPr bwMode="auto">
          <a:xfrm>
            <a:off x="4860032" y="2214361"/>
            <a:ext cx="2946614" cy="2171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0" y="4077493"/>
            <a:ext cx="2598568" cy="1727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063">
            <a:off x="3402187" y="4149080"/>
            <a:ext cx="3834960" cy="2478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72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C:\Users\tatlerso\Desktop\Tatler\PPT template\CIIF_PPT_Template_012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:\Users\tatlerso\Desktop\Tatler\PPT template\CIIF_PPT_Template_0124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20831" y="1326914"/>
            <a:ext cx="7955626" cy="1382006"/>
          </a:xfrm>
          <a:noFill/>
          <a:extLst/>
        </p:spPr>
        <p:txBody>
          <a:bodyPr rtlCol="0">
            <a:normAutofit/>
          </a:bodyPr>
          <a:lstStyle/>
          <a:p>
            <a:pPr marL="361950" indent="-36195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基金成立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endParaRPr lang="en-US" altLang="zh-TW" sz="2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 algn="l">
              <a:lnSpc>
                <a:spcPct val="90000"/>
              </a:lnSpc>
              <a:defRPr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基金成立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注資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</a:p>
        </p:txBody>
      </p:sp>
      <p:sp>
        <p:nvSpPr>
          <p:cNvPr id="7" name="矩形 6"/>
          <p:cNvSpPr/>
          <p:nvPr/>
        </p:nvSpPr>
        <p:spPr>
          <a:xfrm>
            <a:off x="720830" y="4509120"/>
            <a:ext cx="7128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HK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為對象，希望建立有人情味及可持續發展的社區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基金透過撥款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於社區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共享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撥款的結果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提倡互助精神，讓社區</a:t>
            </a:r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共享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4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20830" y="2708920"/>
            <a:ext cx="7955625" cy="2085764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l">
              <a:lnSpc>
                <a:spcPct val="90000"/>
              </a:lnSpc>
              <a:defRPr/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基金成立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zh-TW" altLang="en-US" sz="2400" dirty="0" smtClean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通過資助地區計劃及公眾推廣活動，</a:t>
            </a:r>
          </a:p>
          <a:p>
            <a:pPr algn="l"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鼓勵和促進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跨界別協作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，推動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社區參與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90000"/>
              </a:lnSpc>
              <a:buClr>
                <a:schemeClr val="bg1"/>
              </a:buClr>
              <a:defRPr/>
            </a:pP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鼓勵市民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守望相助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互相支持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，促進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社會融合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，鞏固</a:t>
            </a: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社區網絡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algn="l">
              <a:lnSpc>
                <a:spcPct val="90000"/>
              </a:lnSpc>
              <a:buClr>
                <a:schemeClr val="bg1"/>
              </a:buClr>
              <a:defRPr/>
            </a:pP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28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3131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3617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99592" y="1772816"/>
            <a:ext cx="7632848" cy="200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zh-HK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HK" altLang="zh-HK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資本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是指一些</a:t>
            </a:r>
            <a:r>
              <a:rPr lang="zh-HK" altLang="zh-HK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制度</a:t>
            </a:r>
            <a:r>
              <a:rPr lang="zh-HK" altLang="zh-HK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HK" altLang="zh-HK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r>
              <a:rPr lang="zh-HK" altLang="zh-HK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HK" altLang="en-US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愈來愈多研究證明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社會資本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對社會的經濟繁榮及長遠持續發展的重要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元素。</a:t>
            </a:r>
            <a:r>
              <a:rPr lang="en-US" altLang="zh-TW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世界銀行</a:t>
            </a:r>
            <a:r>
              <a:rPr lang="en-US" altLang="zh-TW" i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HK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社區網絡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人際間的緊密關係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社區的歸屬感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守望相助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的精神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，就是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社會資本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的基礎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7" name="Picture 5" descr="https://sp.yimg.com/ib/th?id=JN.xj%2fytVxjVk7dLXr8B1wMsg&amp;pid=15.1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68691"/>
            <a:ext cx="3256618" cy="244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3</a:t>
            </a:fld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69065" y="1426793"/>
            <a:ext cx="380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</a:t>
            </a:r>
            <a:r>
              <a:rPr lang="zh-TW" altLang="zh-HK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是社會資本？</a:t>
            </a:r>
            <a:endParaRPr lang="zh-HK" altLang="en-US" sz="2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06488" y="3908700"/>
            <a:ext cx="39393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社會由不同的群體組成，社會資本就好像膠水，把不同群體連繫起來，推動社會持續發展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社會資本豐厚的地方，人與人之間守望相助，人情味特別濃。</a:t>
            </a:r>
            <a:endParaRPr lang="en-US" altLang="zh-HK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931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3131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3617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eunice\Desktop\圖片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45" y="2166516"/>
            <a:ext cx="3869531" cy="39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20831" y="1397968"/>
            <a:ext cx="2868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社會資本</a:t>
            </a:r>
            <a:r>
              <a:rPr lang="zh-HK" altLang="zh-HK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HK" altLang="zh-HK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範疇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HK" sz="24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zh-HK" altLang="en-US" sz="2400" dirty="0">
              <a:solidFill>
                <a:srgbClr val="7030A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4</a:t>
            </a:fld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92665" y="596263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*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世界銀行</a:t>
            </a:r>
            <a:endParaRPr lang="en-US" altLang="zh-HK" sz="1600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55976" y="1412776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資本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對社區的影響</a:t>
            </a:r>
            <a:endParaRPr lang="zh-TW" altLang="zh-HK" sz="2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2000" y="1981851"/>
            <a:ext cx="3855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年香港理工</a:t>
            </a:r>
            <a:r>
              <a:rPr lang="zh-TW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獨立顧問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26909" y="2492895"/>
            <a:ext cx="410060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參與基金計劃居民能</a:t>
            </a:r>
            <a:r>
              <a:rPr lang="zh-TW" altLang="zh-HK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結識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區內不同階層的人士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加強居民間的</a:t>
            </a:r>
            <a:r>
              <a:rPr lang="zh-TW" altLang="zh-HK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互信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提升社區的</a:t>
            </a:r>
            <a:r>
              <a:rPr lang="zh-TW" altLang="zh-HK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抗逆能力</a:t>
            </a: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對社區</a:t>
            </a:r>
            <a:r>
              <a:rPr lang="zh-TW" altLang="zh-HK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歸屬感</a:t>
            </a:r>
            <a:r>
              <a:rPr lang="zh-TW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2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鄰舍</a:t>
            </a:r>
            <a:r>
              <a:rPr lang="zh-TW" altLang="zh-HK" sz="2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更和諧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67" y="4544527"/>
            <a:ext cx="3637842" cy="140208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71796" y="6103616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天水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圍區資助計劃社會資本發展成效評估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683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3131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3617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 rot="10800000" flipV="1">
            <a:off x="842838" y="1556792"/>
            <a:ext cx="7653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</a:t>
            </a:r>
            <a:r>
              <a:rPr lang="zh-TW" altLang="zh-HK" sz="2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歷年發展</a:t>
            </a:r>
            <a:r>
              <a:rPr lang="zh-TW" altLang="zh-HK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TW" altLang="en-US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多樣</a:t>
            </a:r>
            <a:r>
              <a:rPr lang="zh-TW" altLang="zh-HK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HK" sz="2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協作</a:t>
            </a:r>
            <a:r>
              <a:rPr lang="zh-TW" altLang="zh-HK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</a:t>
            </a:r>
            <a:r>
              <a:rPr lang="zh-TW" altLang="en-US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 smtClean="0">
              <a:solidFill>
                <a:srgbClr val="F7964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為本港</a:t>
            </a:r>
            <a:r>
              <a:rPr lang="zh-TW" altLang="en-US" sz="2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建立社會資本</a:t>
            </a:r>
            <a:r>
              <a:rPr lang="zh-TW" altLang="en-US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，累積寶貴經驗</a:t>
            </a:r>
            <a:endParaRPr lang="en-US" altLang="zh-TW" sz="2400" b="1" dirty="0" smtClean="0">
              <a:solidFill>
                <a:srgbClr val="F7964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HK" sz="2400" dirty="0">
              <a:solidFill>
                <a:srgbClr val="F7964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8222" y="3933055"/>
            <a:ext cx="6586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HK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連繫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市民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商界</a:t>
            </a:r>
            <a:r>
              <a:rPr lang="zh-TW" altLang="zh-HK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、政府部門、學術界、社福機構</a:t>
            </a:r>
            <a:r>
              <a:rPr lang="zh-TW" altLang="zh-HK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香港房屋協會</a:t>
            </a:r>
            <a:r>
              <a: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房屋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委員會</a:t>
            </a:r>
            <a:r>
              <a:rPr lang="en-US" altLang="zh-TW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互助委員會、家庭、學校、醫護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界</a:t>
            </a:r>
            <a:r>
              <a:rPr lang="zh-TW" altLang="zh-HK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</a:t>
            </a:r>
            <a:r>
              <a:rPr lang="zh-TW" altLang="en-US" sz="2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58343" y="2564904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「民、商、官、學</a:t>
            </a:r>
            <a:r>
              <a:rPr lang="zh-TW" altLang="en-US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、社、福、房、家、校、醫、</a:t>
            </a:r>
            <a:r>
              <a:rPr lang="zh-TW" altLang="zh-HK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，建立跨界別協作平台，強化社區支援，締造和諧共融的社區。</a:t>
            </a:r>
            <a:endParaRPr lang="zh-HK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3131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3617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0114" y="1218860"/>
            <a:ext cx="71629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lang="zh-TW" altLang="en-US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基金計劃的例子</a:t>
            </a:r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zh-HK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「房、福、社」協作</a:t>
            </a:r>
            <a:r>
              <a:rPr lang="zh-TW" altLang="zh-HK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建設安善社區</a:t>
            </a:r>
            <a:r>
              <a:rPr lang="zh-TW" altLang="zh-HK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──由社福機構、香港房屋協會</a:t>
            </a:r>
            <a:r>
              <a:rPr lang="en-US" altLang="zh-HK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HK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房屋委員會及互助委員會緊密合作，訓練地區居民成為</a:t>
            </a:r>
            <a:r>
              <a:rPr lang="zh-TW" altLang="zh-HK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樓長</a:t>
            </a:r>
            <a:r>
              <a:rPr lang="zh-TW" altLang="zh-HK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，關心鄰舍需要，創造安全及友善的社區。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11511"/>
            <a:ext cx="4351169" cy="32633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0154" y="3011511"/>
            <a:ext cx="25134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zh-HK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樓長</a:t>
            </a:r>
            <a:r>
              <a:rPr lang="zh-TW" altLang="zh-HK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HK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出關顧大廈內每家每戶的需要，增加居民之間的聯繫及對社區的歸屬感。</a:t>
            </a:r>
          </a:p>
        </p:txBody>
      </p:sp>
      <p:sp>
        <p:nvSpPr>
          <p:cNvPr id="10" name="矩形 9"/>
          <p:cNvSpPr/>
          <p:nvPr/>
        </p:nvSpPr>
        <p:spPr>
          <a:xfrm>
            <a:off x="750154" y="4643199"/>
            <a:ext cx="25134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近年更發展出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層長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和由小朋友擔任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小樓長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層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，定期探訪獨居長者及有需要家庭。</a:t>
            </a:r>
            <a:endParaRPr lang="zh-TW" altLang="zh-HK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46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00" y="4797151"/>
            <a:ext cx="33131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3617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1439" y="1340768"/>
            <a:ext cx="7162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lang="zh-TW" altLang="en-US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</a:t>
            </a:r>
            <a:r>
              <a:rPr lang="zh-TW" altLang="en-US" sz="2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計劃的例子 </a:t>
            </a:r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b="1" dirty="0" smtClean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「醫、福、社</a:t>
            </a:r>
            <a:r>
              <a:rPr lang="zh-TW" altLang="zh-HK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HK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協作　建立長者 </a:t>
            </a:r>
            <a:r>
              <a:rPr lang="en-US" altLang="zh-HK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zh-HK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病患者關顧網</a:t>
            </a:r>
            <a:r>
              <a:rPr lang="zh-TW" altLang="zh-HK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絡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HK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由醫護界、社福機構和地區團體攜手合作設立</a:t>
            </a:r>
            <a:r>
              <a:rPr lang="zh-TW" altLang="zh-HK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社區診所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，將健康關顧訊息帶進社區，建立居民「身、心、靈」健康的互助網絡，有效減低照顧者與被照顧者的壓力</a:t>
            </a:r>
            <a:r>
              <a:rPr lang="zh-TW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" y="3428999"/>
            <a:ext cx="3096383" cy="232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14461"/>
            <a:ext cx="2518470" cy="188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2374683" cy="17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3131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3617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HK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1439" y="1218860"/>
            <a:ext cx="71629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 </a:t>
            </a:r>
            <a:r>
              <a:rPr lang="zh-TW" altLang="en-US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基金</a:t>
            </a:r>
            <a:r>
              <a:rPr lang="zh-TW" altLang="en-US" sz="2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計劃的例子 </a:t>
            </a:r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 smtClean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b="1" dirty="0">
              <a:solidFill>
                <a:srgbClr val="F79646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HK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家、校、社」協作</a:t>
            </a:r>
            <a:r>
              <a:rPr lang="zh-TW" altLang="zh-HK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由社區支援家庭</a:t>
            </a:r>
            <a:r>
              <a:rPr lang="zh-TW" altLang="zh-HK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──由區內的中、小學開放校園，為有需要家庭提供兒童課餘託管服務，並帶動社區人士及家庭投入參與社區</a:t>
            </a:r>
            <a:r>
              <a:rPr lang="zh-TW" altLang="zh-HK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事務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探訪獨居長者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HK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HK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強化社區支援家庭的功能。</a:t>
            </a:r>
            <a:endParaRPr lang="en-US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63" y="303922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1" y="116632"/>
            <a:ext cx="7744469" cy="106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97152"/>
            <a:ext cx="3313113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3617"/>
            <a:ext cx="9143998" cy="75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38478" y="141277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資本動力獎</a:t>
            </a:r>
            <a:endParaRPr lang="zh-TW" altLang="zh-HK" sz="2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82899"/>
            <a:ext cx="3339488" cy="107774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4F9-F4E5-4327-BC5A-8C075684DE3E}" type="slidenum">
              <a:rPr lang="zh-HK" altLang="en-US" smtClean="0"/>
              <a:t>9</a:t>
            </a:fld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833194" y="2420888"/>
            <a:ext cx="7519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TW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企業實踐社會責任以推動社會</a:t>
            </a:r>
            <a:r>
              <a:rPr lang="zh-TW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資本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TW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嘉許對香港社會資本發展有卓越貢獻的個人、企業及推行基金計劃的</a:t>
            </a:r>
            <a:r>
              <a:rPr lang="zh-TW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zh-TW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跨界別合作並積極投入建立香港的社會資本</a:t>
            </a:r>
          </a:p>
        </p:txBody>
      </p:sp>
      <p:pic>
        <p:nvPicPr>
          <p:cNvPr id="12" name="Picture 2" descr="http://www.ciif.gov.hk/images/common/whatsnew/nw00022/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29" y="3933056"/>
            <a:ext cx="5572544" cy="245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3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733</Words>
  <Application>Microsoft Office PowerPoint</Application>
  <PresentationFormat>如螢幕大小 (4:3)</PresentationFormat>
  <Paragraphs>87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Office 佈景主題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Stephanie Ng</dc:creator>
  <cp:lastModifiedBy>Candie Chan</cp:lastModifiedBy>
  <cp:revision>253</cp:revision>
  <cp:lastPrinted>2016-02-24T06:24:31Z</cp:lastPrinted>
  <dcterms:created xsi:type="dcterms:W3CDTF">2015-07-21T04:30:57Z</dcterms:created>
  <dcterms:modified xsi:type="dcterms:W3CDTF">2016-02-24T10:04:20Z</dcterms:modified>
</cp:coreProperties>
</file>