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10"/>
  </p:notesMasterIdLst>
  <p:handoutMasterIdLst>
    <p:handoutMasterId r:id="rId11"/>
  </p:handoutMasterIdLst>
  <p:sldIdLst>
    <p:sldId id="344" r:id="rId3"/>
    <p:sldId id="347" r:id="rId4"/>
    <p:sldId id="328" r:id="rId5"/>
    <p:sldId id="319" r:id="rId6"/>
    <p:sldId id="315" r:id="rId7"/>
    <p:sldId id="349" r:id="rId8"/>
    <p:sldId id="326" r:id="rId9"/>
  </p:sldIdLst>
  <p:sldSz cx="9144000" cy="6858000" type="screen4x3"/>
  <p:notesSz cx="9928225" cy="6797675"/>
  <p:defaultTextStyle>
    <a:defPPr>
      <a:defRPr lang="zh-H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775DCB02-9BB8-47FD-8907-85C794F793BA}" styleName="佈景主題樣式 1 - 輔色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E8B1032C-EA38-4F05-BA0D-38AFFFC7BED3}" styleName="淺色樣式 3 - 輔色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132" autoAdjust="0"/>
    <p:restoredTop sz="91078" autoAdjust="0"/>
  </p:normalViewPr>
  <p:slideViewPr>
    <p:cSldViewPr>
      <p:cViewPr varScale="1">
        <p:scale>
          <a:sx n="98" d="100"/>
          <a:sy n="98" d="100"/>
        </p:scale>
        <p:origin x="-258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5" y="2"/>
            <a:ext cx="4302231" cy="339884"/>
          </a:xfrm>
          <a:prstGeom prst="rect">
            <a:avLst/>
          </a:prstGeom>
        </p:spPr>
        <p:txBody>
          <a:bodyPr vert="horz" lIns="91430" tIns="45715" rIns="91430" bIns="45715" rtlCol="0"/>
          <a:lstStyle>
            <a:lvl1pPr algn="l">
              <a:defRPr sz="1200"/>
            </a:lvl1pPr>
          </a:lstStyle>
          <a:p>
            <a:endParaRPr lang="zh-HK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5623702" y="2"/>
            <a:ext cx="4302231" cy="339884"/>
          </a:xfrm>
          <a:prstGeom prst="rect">
            <a:avLst/>
          </a:prstGeom>
        </p:spPr>
        <p:txBody>
          <a:bodyPr vert="horz" lIns="91430" tIns="45715" rIns="91430" bIns="45715" rtlCol="0"/>
          <a:lstStyle>
            <a:lvl1pPr algn="r">
              <a:defRPr sz="1200"/>
            </a:lvl1pPr>
          </a:lstStyle>
          <a:p>
            <a:fld id="{7E43EEAD-CD09-4956-93FC-ACBD4E9A2F8F}" type="datetimeFigureOut">
              <a:rPr lang="zh-HK" altLang="en-US" smtClean="0"/>
              <a:t>25/2/2016</a:t>
            </a:fld>
            <a:endParaRPr lang="zh-HK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5" y="6456613"/>
            <a:ext cx="4302231" cy="339884"/>
          </a:xfrm>
          <a:prstGeom prst="rect">
            <a:avLst/>
          </a:prstGeom>
        </p:spPr>
        <p:txBody>
          <a:bodyPr vert="horz" lIns="91430" tIns="45715" rIns="91430" bIns="45715" rtlCol="0" anchor="b"/>
          <a:lstStyle>
            <a:lvl1pPr algn="l">
              <a:defRPr sz="1200"/>
            </a:lvl1pPr>
          </a:lstStyle>
          <a:p>
            <a:endParaRPr lang="zh-HK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5623702" y="6456613"/>
            <a:ext cx="4302231" cy="339884"/>
          </a:xfrm>
          <a:prstGeom prst="rect">
            <a:avLst/>
          </a:prstGeom>
        </p:spPr>
        <p:txBody>
          <a:bodyPr vert="horz" lIns="91430" tIns="45715" rIns="91430" bIns="45715" rtlCol="0" anchor="b"/>
          <a:lstStyle>
            <a:lvl1pPr algn="r">
              <a:defRPr sz="1200"/>
            </a:lvl1pPr>
          </a:lstStyle>
          <a:p>
            <a:fld id="{CEF6B760-6637-4D0A-977B-B7A55A5D17B5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351369634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5" y="2"/>
            <a:ext cx="4302231" cy="339884"/>
          </a:xfrm>
          <a:prstGeom prst="rect">
            <a:avLst/>
          </a:prstGeom>
        </p:spPr>
        <p:txBody>
          <a:bodyPr vert="horz" lIns="91430" tIns="45715" rIns="91430" bIns="45715" rtlCol="0"/>
          <a:lstStyle>
            <a:lvl1pPr algn="l">
              <a:defRPr sz="1200"/>
            </a:lvl1pPr>
          </a:lstStyle>
          <a:p>
            <a:endParaRPr lang="zh-HK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5623702" y="2"/>
            <a:ext cx="4302231" cy="339884"/>
          </a:xfrm>
          <a:prstGeom prst="rect">
            <a:avLst/>
          </a:prstGeom>
        </p:spPr>
        <p:txBody>
          <a:bodyPr vert="horz" lIns="91430" tIns="45715" rIns="91430" bIns="45715" rtlCol="0"/>
          <a:lstStyle>
            <a:lvl1pPr algn="r">
              <a:defRPr sz="1200"/>
            </a:lvl1pPr>
          </a:lstStyle>
          <a:p>
            <a:fld id="{16A952C1-A07C-4387-8AA1-FA4CC053A605}" type="datetimeFigureOut">
              <a:rPr lang="zh-HK" altLang="en-US" smtClean="0"/>
              <a:t>25/2/2016</a:t>
            </a:fld>
            <a:endParaRPr lang="zh-HK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3263900" y="509588"/>
            <a:ext cx="3400425" cy="25495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0" tIns="45715" rIns="91430" bIns="45715" rtlCol="0" anchor="ctr"/>
          <a:lstStyle/>
          <a:p>
            <a:endParaRPr lang="zh-HK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992823" y="3228897"/>
            <a:ext cx="7942580" cy="3058954"/>
          </a:xfrm>
          <a:prstGeom prst="rect">
            <a:avLst/>
          </a:prstGeom>
        </p:spPr>
        <p:txBody>
          <a:bodyPr vert="horz" lIns="91430" tIns="45715" rIns="91430" bIns="45715" rtlCol="0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HK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5" y="6456613"/>
            <a:ext cx="4302231" cy="339884"/>
          </a:xfrm>
          <a:prstGeom prst="rect">
            <a:avLst/>
          </a:prstGeom>
        </p:spPr>
        <p:txBody>
          <a:bodyPr vert="horz" lIns="91430" tIns="45715" rIns="91430" bIns="45715" rtlCol="0" anchor="b"/>
          <a:lstStyle>
            <a:lvl1pPr algn="l">
              <a:defRPr sz="1200"/>
            </a:lvl1pPr>
          </a:lstStyle>
          <a:p>
            <a:endParaRPr lang="zh-HK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5623702" y="6456613"/>
            <a:ext cx="4302231" cy="339884"/>
          </a:xfrm>
          <a:prstGeom prst="rect">
            <a:avLst/>
          </a:prstGeom>
        </p:spPr>
        <p:txBody>
          <a:bodyPr vert="horz" lIns="91430" tIns="45715" rIns="91430" bIns="45715" rtlCol="0" anchor="b"/>
          <a:lstStyle>
            <a:lvl1pPr algn="r">
              <a:defRPr sz="1200"/>
            </a:lvl1pPr>
          </a:lstStyle>
          <a:p>
            <a:fld id="{DA9F49E4-65C3-4EC4-BBA3-848B3BB9C957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8220825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HK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9F49E4-65C3-4EC4-BBA3-848B3BB9C957}" type="slidenum">
              <a:rPr lang="zh-HK" altLang="en-US" smtClean="0"/>
              <a:t>1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34743168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B99B7-F02A-4826-BCB3-09123FCC1DBA}" type="datetime1">
              <a:rPr lang="zh-HK" altLang="en-US" smtClean="0"/>
              <a:t>25/2/2016</a:t>
            </a:fld>
            <a:endParaRPr lang="zh-HK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234F9-F4E5-4327-BC5A-8C075684DE3E}" type="slidenum">
              <a:rPr lang="zh-HK" altLang="en-US" smtClean="0"/>
              <a:t>‹#›</a:t>
            </a:fld>
            <a:endParaRPr lang="zh-HK" altLang="en-US"/>
          </a:p>
        </p:txBody>
      </p:sp>
      <p:pic>
        <p:nvPicPr>
          <p:cNvPr id="7" name="圖片 1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0831" y="116632"/>
            <a:ext cx="7744469" cy="10662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4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24128" y="4797152"/>
            <a:ext cx="3313113" cy="154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5"/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6103617"/>
            <a:ext cx="9143998" cy="7543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2989809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HK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HK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84163D-78DD-40FB-A872-349A04F8A8D1}" type="datetime1">
              <a:rPr lang="zh-HK" altLang="en-US" smtClean="0"/>
              <a:t>25/2/2016</a:t>
            </a:fld>
            <a:endParaRPr lang="zh-HK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234F9-F4E5-4327-BC5A-8C075684DE3E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9293123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HK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HK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C6253-051F-4B47-90DE-D4B1F6FE32E7}" type="datetime1">
              <a:rPr lang="zh-HK" altLang="en-US" smtClean="0"/>
              <a:t>25/2/2016</a:t>
            </a:fld>
            <a:endParaRPr lang="zh-HK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234F9-F4E5-4327-BC5A-8C075684DE3E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64966472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HK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zh-HK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6921F2-4A8A-475F-B88E-BCCD7E8D0E94}" type="datetime1">
              <a:rPr lang="zh-HK" altLang="en-US" smtClean="0"/>
              <a:t>25/2/2016</a:t>
            </a:fld>
            <a:endParaRPr lang="zh-HK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F0C720-6398-4030-8C00-3C896B0FD011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48676504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HK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HK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ABE9D-DDAF-48AB-9BC5-E3D8C53F09E5}" type="datetime1">
              <a:rPr lang="zh-HK" altLang="en-US" smtClean="0"/>
              <a:t>25/2/2016</a:t>
            </a:fld>
            <a:endParaRPr lang="zh-HK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F0C720-6398-4030-8C00-3C896B0FD011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234546998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HK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1C9766-0F16-4461-8AE7-98B3CCFDA6D6}" type="datetime1">
              <a:rPr lang="zh-HK" altLang="en-US" smtClean="0"/>
              <a:t>25/2/2016</a:t>
            </a:fld>
            <a:endParaRPr lang="zh-HK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F0C720-6398-4030-8C00-3C896B0FD011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69356146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HK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HK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HK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0D2B67-AAE7-4273-9A24-05711CCB08F0}" type="datetime1">
              <a:rPr lang="zh-HK" altLang="en-US" smtClean="0"/>
              <a:t>25/2/2016</a:t>
            </a:fld>
            <a:endParaRPr lang="zh-HK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F0C720-6398-4030-8C00-3C896B0FD011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415951616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HK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HK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HK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821DAB-76A2-43CE-AB64-890BF1BFA22C}" type="datetime1">
              <a:rPr lang="zh-HK" altLang="en-US" smtClean="0"/>
              <a:t>25/2/2016</a:t>
            </a:fld>
            <a:endParaRPr lang="zh-HK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F0C720-6398-4030-8C00-3C896B0FD011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98761038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HK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11E8F-0D17-4242-AA58-397F00D95C9F}" type="datetime1">
              <a:rPr lang="zh-HK" altLang="en-US" smtClean="0"/>
              <a:t>25/2/2016</a:t>
            </a:fld>
            <a:endParaRPr lang="zh-HK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F0C720-6398-4030-8C00-3C896B0FD011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70762616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257E84-AB93-4455-A878-CA33493149E7}" type="datetime1">
              <a:rPr lang="zh-HK" altLang="en-US" smtClean="0"/>
              <a:t>25/2/2016</a:t>
            </a:fld>
            <a:endParaRPr lang="zh-HK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F0C720-6398-4030-8C00-3C896B0FD011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389324937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HK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HK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DC18AF-BFF5-4C63-B968-6078F6841C3C}" type="datetime1">
              <a:rPr lang="zh-HK" altLang="en-US" smtClean="0"/>
              <a:t>25/2/2016</a:t>
            </a:fld>
            <a:endParaRPr lang="zh-HK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F0C720-6398-4030-8C00-3C896B0FD011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2181415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HK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HK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96F45B-7796-417B-B2CE-AE185AF2E1BC}" type="datetime1">
              <a:rPr lang="zh-HK" altLang="en-US" smtClean="0"/>
              <a:t>25/2/2016</a:t>
            </a:fld>
            <a:endParaRPr lang="zh-HK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234F9-F4E5-4327-BC5A-8C075684DE3E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381934715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HK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HK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75497-1EED-4FD9-8817-C455B4DA390F}" type="datetime1">
              <a:rPr lang="zh-HK" altLang="en-US" smtClean="0"/>
              <a:t>25/2/2016</a:t>
            </a:fld>
            <a:endParaRPr lang="zh-HK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F0C720-6398-4030-8C00-3C896B0FD011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251270602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HK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HK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D95C29-3AD7-4B15-A6A8-1DD305B98F72}" type="datetime1">
              <a:rPr lang="zh-HK" altLang="en-US" smtClean="0"/>
              <a:t>25/2/2016</a:t>
            </a:fld>
            <a:endParaRPr lang="zh-HK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F0C720-6398-4030-8C00-3C896B0FD011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87325380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HK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HK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229520-C14A-447B-9934-7C0B98511DF5}" type="datetime1">
              <a:rPr lang="zh-HK" altLang="en-US" smtClean="0"/>
              <a:t>25/2/2016</a:t>
            </a:fld>
            <a:endParaRPr lang="zh-HK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F0C720-6398-4030-8C00-3C896B0FD011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3028275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HK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3D6413-90DE-4FAF-9891-B7F2D68081C1}" type="datetime1">
              <a:rPr lang="zh-HK" altLang="en-US" smtClean="0"/>
              <a:t>25/2/2016</a:t>
            </a:fld>
            <a:endParaRPr lang="zh-HK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234F9-F4E5-4327-BC5A-8C075684DE3E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6064563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HK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HK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HK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EBF0C-FF90-493C-8583-2C9BA359635C}" type="datetime1">
              <a:rPr lang="zh-HK" altLang="en-US" smtClean="0"/>
              <a:t>25/2/2016</a:t>
            </a:fld>
            <a:endParaRPr lang="zh-HK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234F9-F4E5-4327-BC5A-8C075684DE3E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0720646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HK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HK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HK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E58211-FA5F-4DF4-8AB3-CDEFD7700A25}" type="datetime1">
              <a:rPr lang="zh-HK" altLang="en-US" smtClean="0"/>
              <a:t>25/2/2016</a:t>
            </a:fld>
            <a:endParaRPr lang="zh-HK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234F9-F4E5-4327-BC5A-8C075684DE3E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6877305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HK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1B8878-30BB-4A82-BCE2-260D54AD285F}" type="datetime1">
              <a:rPr lang="zh-HK" altLang="en-US" smtClean="0"/>
              <a:t>25/2/2016</a:t>
            </a:fld>
            <a:endParaRPr lang="zh-HK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234F9-F4E5-4327-BC5A-8C075684DE3E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2562487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ACC472-06C1-4219-A2EB-7AE4D21AB7C5}" type="datetime1">
              <a:rPr lang="zh-HK" altLang="en-US" smtClean="0"/>
              <a:t>25/2/2016</a:t>
            </a:fld>
            <a:endParaRPr lang="zh-HK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234F9-F4E5-4327-BC5A-8C075684DE3E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33755186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HK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HK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E2607B-ACCE-40A9-BE8B-2DFCB13139FF}" type="datetime1">
              <a:rPr lang="zh-HK" altLang="en-US" smtClean="0"/>
              <a:t>25/2/2016</a:t>
            </a:fld>
            <a:endParaRPr lang="zh-HK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234F9-F4E5-4327-BC5A-8C075684DE3E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7629834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HK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HK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8D86BC-0839-4A71-9932-544290F286B1}" type="datetime1">
              <a:rPr lang="zh-HK" altLang="en-US" smtClean="0"/>
              <a:t>25/2/2016</a:t>
            </a:fld>
            <a:endParaRPr lang="zh-HK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234F9-F4E5-4327-BC5A-8C075684DE3E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38215775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HK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HK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D465BE-CC43-4FE5-AA16-1BA45202AB98}" type="datetime1">
              <a:rPr lang="zh-HK" altLang="en-US" smtClean="0"/>
              <a:t>25/2/2016</a:t>
            </a:fld>
            <a:endParaRPr lang="zh-HK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HK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234F9-F4E5-4327-BC5A-8C075684DE3E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3525558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H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HK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HK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6DEFCC-3EDF-4383-BDF7-9A14FE3F8755}" type="datetime1">
              <a:rPr lang="zh-HK" altLang="en-US" smtClean="0"/>
              <a:t>25/2/2016</a:t>
            </a:fld>
            <a:endParaRPr lang="zh-HK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HK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F0C720-6398-4030-8C00-3C896B0FD011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25702953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H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8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 idx="4294967295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endParaRPr lang="zh-HK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4294967295"/>
          </p:nvPr>
        </p:nvSpPr>
        <p:spPr>
          <a:xfrm>
            <a:off x="1371600" y="3886200"/>
            <a:ext cx="6400800" cy="1752600"/>
          </a:xfrm>
        </p:spPr>
        <p:txBody>
          <a:bodyPr/>
          <a:lstStyle/>
          <a:p>
            <a:endParaRPr lang="zh-HK" altLang="en-US" dirty="0"/>
          </a:p>
        </p:txBody>
      </p:sp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1403808"/>
            <a:ext cx="9143999" cy="5428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矩形 4"/>
          <p:cNvSpPr/>
          <p:nvPr/>
        </p:nvSpPr>
        <p:spPr>
          <a:xfrm>
            <a:off x="812933" y="1938998"/>
            <a:ext cx="7560842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zh-TW" altLang="en-US" sz="40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社會資本</a:t>
            </a:r>
            <a:r>
              <a:rPr lang="zh-TW" altLang="en-US" sz="4000" b="1" dirty="0" smtClean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摯友聚會</a:t>
            </a:r>
            <a:r>
              <a:rPr lang="zh-TW" altLang="en-US" sz="40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暨委任禮</a:t>
            </a:r>
            <a:r>
              <a:rPr lang="en-US" altLang="zh-TW" sz="40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2016</a:t>
            </a:r>
            <a:endParaRPr lang="en-US" altLang="zh-HK" sz="4000" b="1" dirty="0">
              <a:solidFill>
                <a:schemeClr val="bg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ctr"/>
            <a:endParaRPr lang="en-US" altLang="zh-HK" sz="3200" dirty="0" smtClean="0">
              <a:solidFill>
                <a:schemeClr val="bg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ctr"/>
            <a:r>
              <a:rPr lang="zh-TW" altLang="en-US" sz="3200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社會資本摯友策劃及發展小組</a:t>
            </a:r>
            <a:r>
              <a:rPr lang="zh-TW" altLang="en-US" sz="3200" dirty="0" smtClean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召集人</a:t>
            </a:r>
            <a:endParaRPr lang="en-US" altLang="zh-TW" sz="3200" dirty="0" smtClean="0">
              <a:solidFill>
                <a:schemeClr val="bg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ctr"/>
            <a:r>
              <a:rPr lang="zh-TW" altLang="en-US" sz="3200" dirty="0" smtClean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陳詠梅</a:t>
            </a:r>
            <a:r>
              <a:rPr lang="zh-TW" altLang="en-US" sz="3200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博士</a:t>
            </a:r>
          </a:p>
          <a:p>
            <a:pPr algn="ctr"/>
            <a:endParaRPr lang="en-US" altLang="zh-TW" sz="3200" dirty="0">
              <a:solidFill>
                <a:schemeClr val="bg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ctr"/>
            <a:r>
              <a:rPr lang="en-US" altLang="zh-HK" sz="3200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201</a:t>
            </a:r>
            <a:r>
              <a:rPr lang="en-US" altLang="zh-TW" sz="3200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6</a:t>
            </a:r>
            <a:r>
              <a:rPr lang="zh-HK" altLang="en-US" sz="3200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年</a:t>
            </a:r>
            <a:r>
              <a:rPr lang="en-US" altLang="zh-TW" sz="3200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3</a:t>
            </a:r>
            <a:r>
              <a:rPr lang="zh-HK" altLang="en-US" sz="3200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月</a:t>
            </a:r>
            <a:r>
              <a:rPr lang="en-US" altLang="zh-TW" sz="3200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1</a:t>
            </a:r>
            <a:r>
              <a:rPr lang="zh-HK" altLang="en-US" sz="3200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日</a:t>
            </a:r>
            <a:r>
              <a:rPr lang="en-US" altLang="zh-HK" sz="3200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HK" altLang="en-US" sz="3200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星期</a:t>
            </a:r>
            <a:r>
              <a:rPr lang="zh-TW" altLang="en-US" sz="3200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二</a:t>
            </a:r>
            <a:r>
              <a:rPr lang="en-US" altLang="zh-HK" sz="3200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</a:p>
          <a:p>
            <a:pPr algn="ctr"/>
            <a:endParaRPr lang="zh-TW" altLang="en-US" sz="3200" dirty="0">
              <a:solidFill>
                <a:schemeClr val="bg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ctr"/>
            <a:endParaRPr lang="zh-TW" altLang="en-US" sz="4000" dirty="0">
              <a:solidFill>
                <a:schemeClr val="bg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ctr"/>
            <a:endParaRPr lang="en-US" altLang="zh-HK" sz="4000" dirty="0">
              <a:solidFill>
                <a:schemeClr val="bg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234F9-F4E5-4327-BC5A-8C075684DE3E}" type="slidenum">
              <a:rPr lang="zh-HK" altLang="en-US" smtClean="0"/>
              <a:t>1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336051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圖片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0831" y="116632"/>
            <a:ext cx="7744469" cy="10662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6103617"/>
            <a:ext cx="9143998" cy="7543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234F9-F4E5-4327-BC5A-8C075684DE3E}" type="slidenum">
              <a:rPr lang="zh-HK" altLang="en-US" smtClean="0"/>
              <a:t>2</a:t>
            </a:fld>
            <a:endParaRPr lang="zh-HK" altLang="en-US"/>
          </a:p>
        </p:txBody>
      </p:sp>
      <p:pic>
        <p:nvPicPr>
          <p:cNvPr id="2" name="Picture 2" descr="T:\SC.Net\Gathering\2014-01 Annual Gathering\Website posting\Photo4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0464" y="2636912"/>
            <a:ext cx="8243071" cy="25073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文字方塊 4"/>
          <p:cNvSpPr txBox="1"/>
          <p:nvPr/>
        </p:nvSpPr>
        <p:spPr>
          <a:xfrm>
            <a:off x="323528" y="1484784"/>
            <a:ext cx="828092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4000" b="1" dirty="0" smtClean="0">
                <a:solidFill>
                  <a:srgbClr val="00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摯友角色</a:t>
            </a:r>
            <a:endParaRPr lang="en-US" altLang="zh-TW" sz="4000" b="1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endParaRPr lang="zh-HK" altLang="en-US" sz="24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7282112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圖片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0831" y="116632"/>
            <a:ext cx="7744469" cy="10662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6103617"/>
            <a:ext cx="9143998" cy="7543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234F9-F4E5-4327-BC5A-8C075684DE3E}" type="slidenum">
              <a:rPr lang="zh-HK" altLang="en-US" smtClean="0"/>
              <a:t>3</a:t>
            </a:fld>
            <a:endParaRPr lang="zh-HK" altLang="en-US"/>
          </a:p>
        </p:txBody>
      </p:sp>
      <p:sp>
        <p:nvSpPr>
          <p:cNvPr id="6" name="文字方塊 5"/>
          <p:cNvSpPr txBox="1"/>
          <p:nvPr/>
        </p:nvSpPr>
        <p:spPr>
          <a:xfrm>
            <a:off x="1026800" y="1985060"/>
            <a:ext cx="7469582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社會資本摯友 </a:t>
            </a:r>
            <a:r>
              <a:rPr lang="en-US" altLang="zh-TW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en-US" altLang="zh-TW" sz="2400" dirty="0" err="1">
                <a:latin typeface="微軟正黑體" panose="020B0604030504040204" pitchFamily="34" charset="-120"/>
                <a:ea typeface="微軟正黑體" panose="020B0604030504040204" pitchFamily="34" charset="-120"/>
              </a:rPr>
              <a:t>SC.Net</a:t>
            </a:r>
            <a:r>
              <a:rPr lang="en-US" altLang="zh-TW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) </a:t>
            </a:r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於</a:t>
            </a:r>
            <a:r>
              <a:rPr lang="en-US" altLang="zh-TW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2008</a:t>
            </a:r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年</a:t>
            </a:r>
            <a:r>
              <a:rPr lang="en-US" altLang="zh-TW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11</a:t>
            </a:r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月</a:t>
            </a:r>
            <a:r>
              <a:rPr lang="zh-TW" altLang="en-US" sz="24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成立</a:t>
            </a:r>
            <a:endParaRPr lang="en-US" altLang="zh-TW" sz="2400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altLang="zh-TW" sz="2400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zh-TW" altLang="en-US" sz="24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現時摯友總數為</a:t>
            </a:r>
            <a:r>
              <a:rPr lang="en-US" altLang="zh-TW" sz="24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193</a:t>
            </a:r>
            <a:r>
              <a:rPr lang="zh-TW" altLang="en-US" sz="24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人</a:t>
            </a:r>
            <a:endParaRPr lang="en-US" altLang="zh-TW" sz="2400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altLang="zh-TW" sz="24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zh-TW" altLang="en-US" sz="24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社會</a:t>
            </a:r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資本摯友利用自身的</a:t>
            </a:r>
            <a:r>
              <a:rPr lang="zh-TW" altLang="en-US" sz="2400" b="1" dirty="0">
                <a:solidFill>
                  <a:srgbClr val="FF99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知識</a:t>
            </a:r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、</a:t>
            </a:r>
            <a:r>
              <a:rPr lang="zh-TW" altLang="en-US" sz="2400" b="1" dirty="0">
                <a:solidFill>
                  <a:srgbClr val="FF99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經驗</a:t>
            </a:r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及</a:t>
            </a:r>
            <a:r>
              <a:rPr lang="zh-TW" altLang="en-US" sz="2400" b="1" dirty="0">
                <a:solidFill>
                  <a:srgbClr val="FF99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網絡</a:t>
            </a:r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，在</a:t>
            </a:r>
            <a:r>
              <a:rPr lang="zh-TW" altLang="en-US" sz="2400" b="1" dirty="0">
                <a:solidFill>
                  <a:srgbClr val="FF99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不同階層</a:t>
            </a:r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及</a:t>
            </a:r>
            <a:r>
              <a:rPr lang="zh-TW" altLang="en-US" sz="2400" b="1" dirty="0">
                <a:solidFill>
                  <a:srgbClr val="FF99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各自的領域發揮影響力</a:t>
            </a:r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，讓更多市民認識和認同社會資本的理念，並積極參與社會資本建立的工程，促進社會</a:t>
            </a:r>
            <a:r>
              <a:rPr lang="zh-TW" altLang="en-US" sz="24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發展</a:t>
            </a:r>
            <a:endParaRPr lang="en-US" altLang="zh-TW" sz="2400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endParaRPr lang="en-US" altLang="zh-TW" sz="2400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zh-TW" altLang="en-US" sz="24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新</a:t>
            </a:r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一屆摯友委任期為兩年，由</a:t>
            </a:r>
            <a:r>
              <a:rPr lang="en-US" altLang="zh-TW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2016</a:t>
            </a:r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年</a:t>
            </a:r>
            <a:r>
              <a:rPr lang="en-US" altLang="zh-TW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2</a:t>
            </a:r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月</a:t>
            </a:r>
            <a:r>
              <a:rPr lang="en-US" altLang="zh-TW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1</a:t>
            </a:r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日至</a:t>
            </a:r>
            <a:r>
              <a:rPr lang="en-US" altLang="zh-TW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2018</a:t>
            </a:r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年</a:t>
            </a:r>
            <a:r>
              <a:rPr lang="en-US" altLang="zh-TW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1</a:t>
            </a:r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月</a:t>
            </a:r>
            <a:r>
              <a:rPr lang="en-US" altLang="zh-TW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31</a:t>
            </a:r>
            <a:r>
              <a:rPr lang="zh-TW" altLang="en-US" sz="24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日</a:t>
            </a:r>
            <a:endParaRPr lang="zh-HK" altLang="en-US" sz="24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8" name="文字方塊 7"/>
          <p:cNvSpPr txBox="1"/>
          <p:nvPr/>
        </p:nvSpPr>
        <p:spPr>
          <a:xfrm>
            <a:off x="744947" y="1277174"/>
            <a:ext cx="769623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4000" b="1" dirty="0" smtClean="0">
                <a:solidFill>
                  <a:srgbClr val="00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背景 及使命</a:t>
            </a:r>
            <a:endParaRPr lang="zh-TW" altLang="en-US" sz="4000" b="1" dirty="0">
              <a:solidFill>
                <a:srgbClr val="0000FF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1445448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圖片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0831" y="116632"/>
            <a:ext cx="7744469" cy="10662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24128" y="4797152"/>
            <a:ext cx="3313113" cy="154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6103617"/>
            <a:ext cx="9143998" cy="7543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文字方塊 6"/>
          <p:cNvSpPr txBox="1"/>
          <p:nvPr/>
        </p:nvSpPr>
        <p:spPr>
          <a:xfrm>
            <a:off x="744947" y="1277174"/>
            <a:ext cx="769623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4000" b="1" dirty="0">
                <a:solidFill>
                  <a:srgbClr val="00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社會資本摯友網絡現況</a:t>
            </a:r>
          </a:p>
        </p:txBody>
      </p:sp>
      <p:sp>
        <p:nvSpPr>
          <p:cNvPr id="23" name="投影片編號版面配置區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234F9-F4E5-4327-BC5A-8C075684DE3E}" type="slidenum">
              <a:rPr lang="zh-HK" altLang="en-US" smtClean="0"/>
              <a:t>4</a:t>
            </a:fld>
            <a:endParaRPr lang="zh-HK" altLang="en-US"/>
          </a:p>
        </p:txBody>
      </p:sp>
      <p:graphicFrame>
        <p:nvGraphicFramePr>
          <p:cNvPr id="18" name="Group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33530908"/>
              </p:ext>
            </p:extLst>
          </p:nvPr>
        </p:nvGraphicFramePr>
        <p:xfrm>
          <a:off x="2699544" y="2348880"/>
          <a:ext cx="3744912" cy="3440113"/>
        </p:xfrm>
        <a:graphic>
          <a:graphicData uri="http://schemas.openxmlformats.org/drawingml/2006/table">
            <a:tbl>
              <a:tblPr/>
              <a:tblGrid>
                <a:gridCol w="2111375"/>
                <a:gridCol w="1633537"/>
              </a:tblGrid>
              <a:tr h="431800">
                <a:tc>
                  <a:txBody>
                    <a:bodyPr/>
                    <a:lstStyle>
                      <a:lvl1pPr marL="342900" indent="-342900"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1pPr>
                      <a:lvl2pPr marL="742950" indent="-285750"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2pPr>
                      <a:lvl3pPr marL="1143000" indent="-228600"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3pPr>
                      <a:lvl4pPr marL="1600200" indent="-228600"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4pPr>
                      <a:lvl5pPr marL="2057400" indent="-228600"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2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所屬界別</a:t>
                      </a:r>
                      <a:endParaRPr kumimoji="1" lang="zh-TW" altLang="en-US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>
                      <a:lvl1pPr marL="342900" indent="-342900"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1pPr>
                      <a:lvl2pPr marL="742950" indent="-285750"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2pPr>
                      <a:lvl3pPr marL="1143000" indent="-228600"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3pPr>
                      <a:lvl4pPr marL="1600200" indent="-228600"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4pPr>
                      <a:lvl5pPr marL="2057400" indent="-228600"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2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總數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99"/>
                    </a:solidFill>
                  </a:tcPr>
                </a:tc>
              </a:tr>
              <a:tr h="265113">
                <a:tc>
                  <a:txBody>
                    <a:bodyPr/>
                    <a:lstStyle>
                      <a:lvl1pPr marL="342900" indent="-342900"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1pPr>
                      <a:lvl2pPr marL="742950" indent="-285750"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2pPr>
                      <a:lvl3pPr marL="1143000" indent="-228600"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3pPr>
                      <a:lvl4pPr marL="1600200" indent="-228600"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4pPr>
                      <a:lvl5pPr marL="2057400" indent="-228600"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2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商界</a:t>
                      </a:r>
                      <a:endParaRPr kumimoji="1" lang="zh-TW" altLang="en-US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1pPr>
                      <a:lvl2pPr marL="742950" indent="-285750"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2pPr>
                      <a:lvl3pPr marL="1143000" indent="-228600"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3pPr>
                      <a:lvl4pPr marL="1600200" indent="-228600"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4pPr>
                      <a:lvl5pPr marL="2057400" indent="-228600"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55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65113">
                <a:tc>
                  <a:txBody>
                    <a:bodyPr/>
                    <a:lstStyle>
                      <a:lvl1pPr marL="342900" indent="-342900"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1pPr>
                      <a:lvl2pPr marL="742950" indent="-285750"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2pPr>
                      <a:lvl3pPr marL="1143000" indent="-228600"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3pPr>
                      <a:lvl4pPr marL="1600200" indent="-228600"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4pPr>
                      <a:lvl5pPr marL="2057400" indent="-228600"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2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社福</a:t>
                      </a:r>
                      <a:endParaRPr kumimoji="1" lang="zh-TW" altLang="en-US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1pPr>
                      <a:lvl2pPr marL="742950" indent="-285750"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2pPr>
                      <a:lvl3pPr marL="1143000" indent="-228600"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3pPr>
                      <a:lvl4pPr marL="1600200" indent="-228600"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4pPr>
                      <a:lvl5pPr marL="2057400" indent="-228600"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43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5450">
                <a:tc>
                  <a:txBody>
                    <a:bodyPr/>
                    <a:lstStyle>
                      <a:lvl1pPr marL="342900" indent="-342900"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1pPr>
                      <a:lvl2pPr marL="742950" indent="-285750"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2pPr>
                      <a:lvl3pPr marL="1143000" indent="-228600"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3pPr>
                      <a:lvl4pPr marL="1600200" indent="-228600"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4pPr>
                      <a:lvl5pPr marL="2057400" indent="-228600"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公共</a:t>
                      </a:r>
                      <a:r>
                        <a:rPr kumimoji="1" lang="en-US" altLang="zh-TW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/</a:t>
                      </a:r>
                      <a:r>
                        <a:rPr kumimoji="1" lang="zh-TW" altLang="en-US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地區</a:t>
                      </a:r>
                      <a:endParaRPr kumimoji="1" lang="zh-TW" altLang="en-US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1pPr>
                      <a:lvl2pPr marL="742950" indent="-285750"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2pPr>
                      <a:lvl3pPr marL="1143000" indent="-228600"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3pPr>
                      <a:lvl4pPr marL="1600200" indent="-228600"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4pPr>
                      <a:lvl5pPr marL="2057400" indent="-228600"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36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41325">
                <a:tc>
                  <a:txBody>
                    <a:bodyPr/>
                    <a:lstStyle>
                      <a:lvl1pPr marL="342900" indent="-342900"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1pPr>
                      <a:lvl2pPr marL="742950" indent="-285750"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2pPr>
                      <a:lvl3pPr marL="1143000" indent="-228600"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3pPr>
                      <a:lvl4pPr marL="1600200" indent="-228600"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4pPr>
                      <a:lvl5pPr marL="2057400" indent="-228600"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教育</a:t>
                      </a:r>
                      <a:r>
                        <a:rPr kumimoji="1" lang="en-US" altLang="zh-TW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/</a:t>
                      </a:r>
                      <a:r>
                        <a:rPr kumimoji="1" lang="zh-TW" altLang="en-US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學術</a:t>
                      </a:r>
                      <a:endParaRPr kumimoji="1" lang="zh-TW" altLang="en-US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1pPr>
                      <a:lvl2pPr marL="742950" indent="-285750"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2pPr>
                      <a:lvl3pPr marL="1143000" indent="-228600"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3pPr>
                      <a:lvl4pPr marL="1600200" indent="-228600"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4pPr>
                      <a:lvl5pPr marL="2057400" indent="-228600"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29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65113">
                <a:tc>
                  <a:txBody>
                    <a:bodyPr/>
                    <a:lstStyle>
                      <a:lvl1pPr marL="342900" indent="-342900"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1pPr>
                      <a:lvl2pPr marL="742950" indent="-285750"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2pPr>
                      <a:lvl3pPr marL="1143000" indent="-228600"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3pPr>
                      <a:lvl4pPr marL="1600200" indent="-228600"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4pPr>
                      <a:lvl5pPr marL="2057400" indent="-228600"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醫護</a:t>
                      </a:r>
                      <a:endParaRPr kumimoji="1" lang="zh-TW" altLang="en-US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1pPr>
                      <a:lvl2pPr marL="742950" indent="-285750"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2pPr>
                      <a:lvl3pPr marL="1143000" indent="-228600"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3pPr>
                      <a:lvl4pPr marL="1600200" indent="-228600"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4pPr>
                      <a:lvl5pPr marL="2057400" indent="-228600"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33388">
                <a:tc>
                  <a:txBody>
                    <a:bodyPr/>
                    <a:lstStyle>
                      <a:lvl1pPr marL="342900" indent="-342900"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1pPr>
                      <a:lvl2pPr marL="742950" indent="-285750"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2pPr>
                      <a:lvl3pPr marL="1143000" indent="-228600"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3pPr>
                      <a:lvl4pPr marL="1600200" indent="-228600"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4pPr>
                      <a:lvl5pPr marL="2057400" indent="-228600"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文化及傳播</a:t>
                      </a:r>
                      <a:endParaRPr kumimoji="1" lang="zh-TW" altLang="en-US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1pPr>
                      <a:lvl2pPr marL="742950" indent="-285750"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2pPr>
                      <a:lvl3pPr marL="1143000" indent="-228600"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3pPr>
                      <a:lvl4pPr marL="1600200" indent="-228600"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4pPr>
                      <a:lvl5pPr marL="2057400" indent="-228600"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65113">
                <a:tc>
                  <a:txBody>
                    <a:bodyPr/>
                    <a:lstStyle>
                      <a:lvl1pPr marL="342900" indent="-342900"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1pPr>
                      <a:lvl2pPr marL="742950" indent="-285750"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2pPr>
                      <a:lvl3pPr marL="1143000" indent="-228600"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3pPr>
                      <a:lvl4pPr marL="1600200" indent="-228600"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4pPr>
                      <a:lvl5pPr marL="2057400" indent="-228600"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2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總數</a:t>
                      </a:r>
                      <a:endParaRPr kumimoji="1" lang="zh-TW" altLang="en-US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>
                      <a:lvl1pPr marL="342900" indent="-342900"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1pPr>
                      <a:lvl2pPr marL="742950" indent="-285750"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2pPr>
                      <a:lvl3pPr marL="1143000" indent="-228600"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3pPr>
                      <a:lvl4pPr marL="1600200" indent="-228600"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4pPr>
                      <a:lvl5pPr marL="2057400" indent="-228600"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193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99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449703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圖片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0831" y="116632"/>
            <a:ext cx="7744469" cy="10662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24128" y="4797152"/>
            <a:ext cx="3313113" cy="154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6103617"/>
            <a:ext cx="9143998" cy="7543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矩形 5"/>
          <p:cNvSpPr/>
          <p:nvPr/>
        </p:nvSpPr>
        <p:spPr>
          <a:xfrm>
            <a:off x="481069" y="1340768"/>
            <a:ext cx="828092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ct val="20000"/>
              </a:spcBef>
            </a:pPr>
            <a:r>
              <a:rPr lang="zh-TW" altLang="en-US" sz="4000" b="1" dirty="0">
                <a:solidFill>
                  <a:srgbClr val="00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社會資本摯友策劃及發展小組</a:t>
            </a:r>
            <a:r>
              <a:rPr lang="zh-TW" altLang="en-US" sz="4000" b="1" dirty="0" smtClean="0">
                <a:solidFill>
                  <a:srgbClr val="00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成員</a:t>
            </a:r>
            <a:endParaRPr lang="en-US" altLang="zh-TW" sz="4000" b="1" dirty="0" smtClean="0">
              <a:solidFill>
                <a:srgbClr val="0000FF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ctr">
              <a:spcBef>
                <a:spcPct val="20000"/>
              </a:spcBef>
            </a:pPr>
            <a:r>
              <a:rPr lang="zh-TW" altLang="en-US" sz="20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摯友小組負責</a:t>
            </a:r>
            <a:r>
              <a:rPr lang="zh-TW" altLang="en-US" sz="2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策劃摯友的發展策略，並積極配合基金的推廣及發展</a:t>
            </a:r>
            <a:r>
              <a:rPr lang="zh-TW" altLang="en-US" sz="20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工作</a:t>
            </a:r>
            <a:endParaRPr lang="zh-TW" altLang="en-US" sz="20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" name="投影片編號版面配置區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234F9-F4E5-4327-BC5A-8C075684DE3E}" type="slidenum">
              <a:rPr lang="zh-HK" altLang="en-US" smtClean="0"/>
              <a:t>5</a:t>
            </a:fld>
            <a:endParaRPr lang="zh-HK" altLang="en-US"/>
          </a:p>
        </p:txBody>
      </p:sp>
      <p:sp>
        <p:nvSpPr>
          <p:cNvPr id="9" name="文字方塊 8"/>
          <p:cNvSpPr txBox="1"/>
          <p:nvPr/>
        </p:nvSpPr>
        <p:spPr>
          <a:xfrm>
            <a:off x="992665" y="5962636"/>
            <a:ext cx="424847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altLang="zh-HK" sz="1600" i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aphicFrame>
        <p:nvGraphicFramePr>
          <p:cNvPr id="11" name="Group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17576812"/>
              </p:ext>
            </p:extLst>
          </p:nvPr>
        </p:nvGraphicFramePr>
        <p:xfrm>
          <a:off x="914303" y="2571191"/>
          <a:ext cx="7560841" cy="3584808"/>
        </p:xfrm>
        <a:graphic>
          <a:graphicData uri="http://schemas.openxmlformats.org/drawingml/2006/table">
            <a:tbl>
              <a:tblPr/>
              <a:tblGrid>
                <a:gridCol w="1269804"/>
                <a:gridCol w="6291037"/>
              </a:tblGrid>
              <a:tr h="291878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所屬界別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成員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</a:tr>
              <a:tr h="816848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公共</a:t>
                      </a:r>
                      <a:r>
                        <a:rPr kumimoji="1" lang="en-US" altLang="zh-TW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/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地區</a:t>
                      </a:r>
                      <a:r>
                        <a:rPr kumimoji="1" lang="zh-TW" alt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itchFamily="18" charset="0"/>
                        </a:rPr>
                        <a:t>服務</a:t>
                      </a:r>
                      <a:endParaRPr kumimoji="1" lang="zh-TW" alt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zh-TW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陳詠梅博士</a:t>
                      </a:r>
                      <a:r>
                        <a:rPr kumimoji="1" lang="zh-TW" alt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（召集人、委員、香港提升快樂指數基金義務總幹事）</a:t>
                      </a:r>
                      <a:endParaRPr kumimoji="1" lang="zh-TW" alt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葉錦誠先生 </a:t>
                      </a:r>
                      <a:r>
                        <a:rPr kumimoji="1" lang="en-US" altLang="zh-TW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</a:t>
                      </a:r>
                      <a:r>
                        <a:rPr kumimoji="1" lang="zh-TW" alt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委員，香港房屋協會總監察</a:t>
                      </a:r>
                      <a:r>
                        <a:rPr kumimoji="1" lang="en-US" altLang="zh-TW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</a:t>
                      </a:r>
                      <a:r>
                        <a:rPr kumimoji="1" lang="zh-TW" alt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物業管理</a:t>
                      </a:r>
                      <a:r>
                        <a:rPr kumimoji="1" lang="en-US" altLang="zh-TW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))</a:t>
                      </a:r>
                      <a:endParaRPr kumimoji="1" lang="en-US" altLang="zh-TW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folHlink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陳志榮先生</a:t>
                      </a:r>
                      <a:r>
                        <a:rPr kumimoji="1" lang="zh-TW" alt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（</a:t>
                      </a:r>
                      <a:r>
                        <a:rPr kumimoji="1" lang="zh-TW" alt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itchFamily="18" charset="0"/>
                        </a:rPr>
                        <a:t>南區愛心義工團</a:t>
                      </a:r>
                      <a:r>
                        <a:rPr kumimoji="1" lang="zh-TW" alt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charset="0"/>
                        </a:rPr>
                        <a:t>顧問</a:t>
                      </a:r>
                      <a:r>
                        <a:rPr kumimoji="1" lang="zh-TW" alt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）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</a:tr>
              <a:tr h="557221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醫護界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黎雪芬女士</a:t>
                      </a:r>
                      <a:r>
                        <a:rPr kumimoji="1" lang="zh-TW" alt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（委員，瑪嘉烈醫院名譽顧問</a:t>
                      </a:r>
                      <a:r>
                        <a:rPr kumimoji="1" lang="en-US" altLang="zh-TW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</a:t>
                      </a:r>
                      <a:r>
                        <a:rPr kumimoji="1" lang="zh-TW" alt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社區健康</a:t>
                      </a:r>
                      <a:r>
                        <a:rPr kumimoji="1" lang="en-US" altLang="zh-TW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)</a:t>
                      </a:r>
                      <a:r>
                        <a:rPr kumimoji="1" lang="zh-TW" alt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）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周鎮邦醫生</a:t>
                      </a:r>
                      <a:r>
                        <a:rPr kumimoji="1" lang="zh-TW" alt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（香港大學兒童及青少年科學系名譽副教授）　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</a:tr>
              <a:tr h="557221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社福界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黎志棠先生</a:t>
                      </a:r>
                      <a:r>
                        <a:rPr kumimoji="1" lang="zh-TW" alt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（嶺南大學亞太老年學研究中心高級顧問）</a:t>
                      </a:r>
                      <a:r>
                        <a:rPr kumimoji="1" lang="zh-TW" alt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/>
                      </a:r>
                      <a:br>
                        <a:rPr kumimoji="1" lang="zh-TW" alt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</a:br>
                      <a:r>
                        <a:rPr kumimoji="1" lang="zh-TW" alt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胡潔英女士</a:t>
                      </a:r>
                      <a:r>
                        <a:rPr kumimoji="1" lang="zh-TW" alt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（前</a:t>
                      </a:r>
                      <a:r>
                        <a:rPr kumimoji="1" lang="zh-TW" alt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itchFamily="18" charset="0"/>
                        </a:rPr>
                        <a:t>救世軍社會服務總經理 </a:t>
                      </a:r>
                      <a:r>
                        <a:rPr kumimoji="1" lang="en-US" altLang="zh-TW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itchFamily="18" charset="0"/>
                        </a:rPr>
                        <a:t>(</a:t>
                      </a:r>
                      <a:r>
                        <a:rPr kumimoji="1" lang="zh-TW" alt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itchFamily="18" charset="0"/>
                        </a:rPr>
                        <a:t>中央業務</a:t>
                      </a:r>
                      <a:r>
                        <a:rPr kumimoji="1" lang="en-US" altLang="zh-TW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itchFamily="18" charset="0"/>
                        </a:rPr>
                        <a:t>)</a:t>
                      </a:r>
                      <a:r>
                        <a:rPr kumimoji="1" lang="zh-TW" alt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）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</a:tr>
              <a:tr h="353928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文化及傳播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陳淑薇女士</a:t>
                      </a:r>
                      <a:r>
                        <a:rPr kumimoji="1" lang="zh-TW" alt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（</a:t>
                      </a:r>
                      <a:r>
                        <a:rPr kumimoji="1" lang="zh-TW" alt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itchFamily="18" charset="0"/>
                        </a:rPr>
                        <a:t>商業電台新聞及公共事務總監</a:t>
                      </a:r>
                      <a:r>
                        <a:rPr kumimoji="1" lang="zh-TW" alt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）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</a:tr>
              <a:tr h="318412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商界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戴澤棠先生</a:t>
                      </a:r>
                      <a:r>
                        <a:rPr kumimoji="1" lang="zh-TW" alt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（國際商業機器中國香港有限公司總經理）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</a:tr>
              <a:tr h="378688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學術</a:t>
                      </a:r>
                      <a:r>
                        <a:rPr kumimoji="1" lang="en-US" altLang="zh-TW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/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教育界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梁兆棠校長</a:t>
                      </a:r>
                      <a:r>
                        <a:rPr kumimoji="1" lang="zh-TW" alt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（香港教育工作者聯會黃楚標學校校長）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683296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Text Box 2"/>
          <p:cNvSpPr txBox="1">
            <a:spLocks noChangeArrowheads="1"/>
          </p:cNvSpPr>
          <p:nvPr/>
        </p:nvSpPr>
        <p:spPr bwMode="auto">
          <a:xfrm>
            <a:off x="0" y="4581525"/>
            <a:ext cx="9144000" cy="2276475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spcBef>
                <a:spcPct val="50000"/>
              </a:spcBef>
            </a:pPr>
            <a:endParaRPr lang="zh-HK" altLang="zh-HK" sz="2400">
              <a:latin typeface="Times New Roman" pitchFamily="18" charset="0"/>
              <a:ea typeface="標楷體" pitchFamily="65" charset="-120"/>
            </a:endParaRPr>
          </a:p>
        </p:txBody>
      </p:sp>
      <p:pic>
        <p:nvPicPr>
          <p:cNvPr id="10" name="圖片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9765" y="129950"/>
            <a:ext cx="7744469" cy="10662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矩形 10"/>
          <p:cNvSpPr/>
          <p:nvPr/>
        </p:nvSpPr>
        <p:spPr>
          <a:xfrm>
            <a:off x="179512" y="1214023"/>
            <a:ext cx="8712968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zh-HK" altLang="en-US" sz="4000" b="1" dirty="0">
                <a:solidFill>
                  <a:srgbClr val="00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摯友細胞</a:t>
            </a:r>
            <a:r>
              <a:rPr lang="zh-HK" altLang="en-US" sz="4000" b="1" dirty="0" smtClean="0">
                <a:solidFill>
                  <a:srgbClr val="00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小組 </a:t>
            </a:r>
            <a:r>
              <a:rPr lang="en-US" altLang="zh-HK" sz="4000" b="1" dirty="0" smtClean="0">
                <a:solidFill>
                  <a:srgbClr val="00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en-US" altLang="zh-HK" sz="4000" b="1" dirty="0" smtClean="0">
                <a:solidFill>
                  <a:srgbClr val="00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Cell Group</a:t>
            </a:r>
            <a:r>
              <a:rPr lang="en-US" altLang="zh-HK" sz="4000" b="1" dirty="0" smtClean="0">
                <a:solidFill>
                  <a:srgbClr val="00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</a:p>
          <a:p>
            <a:pPr algn="ctr"/>
            <a:r>
              <a:rPr lang="zh-TW" altLang="en-US" sz="2000" b="1" dirty="0" smtClean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摯友可因應興趣參與不同的細胞小組，協助推廣</a:t>
            </a:r>
            <a:r>
              <a:rPr lang="zh-TW" altLang="en-US" sz="2000" b="1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社會資本，發揮摯友</a:t>
            </a:r>
            <a:r>
              <a:rPr lang="zh-TW" altLang="en-US" sz="2000" b="1" dirty="0" smtClean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影響力</a:t>
            </a:r>
            <a:r>
              <a:rPr lang="en-US" altLang="zh-HK" sz="4000" b="1" dirty="0" smtClean="0">
                <a:solidFill>
                  <a:srgbClr val="00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endParaRPr lang="en-US" altLang="zh-HK" sz="4000" b="1" dirty="0">
              <a:solidFill>
                <a:srgbClr val="0000FF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aphicFrame>
        <p:nvGraphicFramePr>
          <p:cNvPr id="2" name="表格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27224265"/>
              </p:ext>
            </p:extLst>
          </p:nvPr>
        </p:nvGraphicFramePr>
        <p:xfrm>
          <a:off x="1395402" y="2636912"/>
          <a:ext cx="6281187" cy="3383280"/>
        </p:xfrm>
        <a:graphic>
          <a:graphicData uri="http://schemas.openxmlformats.org/drawingml/2006/table">
            <a:tbl>
              <a:tblPr firstRow="1" firstCol="1" bandRow="1"/>
              <a:tblGrid>
                <a:gridCol w="1508760"/>
                <a:gridCol w="2900219"/>
                <a:gridCol w="1872208"/>
              </a:tblGrid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2200" b="1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/>
                        </a:rPr>
                        <a:t>小組</a:t>
                      </a:r>
                      <a:endParaRPr lang="zh-TW" sz="1200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2200" b="1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/>
                        </a:rPr>
                        <a:t>工作目標</a:t>
                      </a:r>
                      <a:endParaRPr lang="zh-TW" sz="1200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2200" b="1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/>
                        </a:rPr>
                        <a:t>小組組長</a:t>
                      </a:r>
                      <a:endParaRPr lang="zh-TW" sz="1200" kern="10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20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/>
                        </a:rPr>
                        <a:t>文化傳播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20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/>
                        </a:rPr>
                        <a:t>發揮傳媒</a:t>
                      </a:r>
                      <a:r>
                        <a:rPr lang="zh-TW" sz="20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/>
                        </a:rPr>
                        <a:t>力量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2000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/>
                        </a:rPr>
                        <a:t>陳淑薇女士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20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/>
                        </a:rPr>
                        <a:t>社福發展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20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/>
                        </a:rPr>
                        <a:t>推動更</a:t>
                      </a:r>
                      <a:r>
                        <a:rPr lang="zh-TW" sz="20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/>
                        </a:rPr>
                        <a:t>多</a:t>
                      </a:r>
                      <a:r>
                        <a:rPr lang="zh-TW" altLang="en-US" sz="20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/>
                        </a:rPr>
                        <a:t>社福</a:t>
                      </a:r>
                      <a:r>
                        <a:rPr lang="zh-TW" sz="20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/>
                        </a:rPr>
                        <a:t>團體</a:t>
                      </a:r>
                      <a:r>
                        <a:rPr lang="zh-TW" sz="20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/>
                        </a:rPr>
                        <a:t>參與建立社會資本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20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/>
                        </a:rPr>
                        <a:t>黎志棠</a:t>
                      </a:r>
                      <a:r>
                        <a:rPr lang="zh-TW" sz="20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/>
                        </a:rPr>
                        <a:t>先生</a:t>
                      </a:r>
                      <a:endParaRPr lang="en-US" altLang="zh-TW" sz="2000" kern="100" dirty="0" smtClean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20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/>
                        </a:rPr>
                        <a:t>胡潔英</a:t>
                      </a:r>
                      <a:r>
                        <a:rPr lang="zh-TW" sz="20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/>
                        </a:rPr>
                        <a:t>女士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2000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/>
                        </a:rPr>
                        <a:t>教育推廣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20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/>
                        </a:rPr>
                        <a:t>推動學校連結社區，提升社區能力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20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/>
                        </a:rPr>
                        <a:t>周鎮邦</a:t>
                      </a:r>
                      <a:r>
                        <a:rPr lang="zh-TW" sz="20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/>
                        </a:rPr>
                        <a:t>醫生</a:t>
                      </a:r>
                      <a:endParaRPr lang="en-US" altLang="zh-TW" sz="2000" kern="100" dirty="0" smtClean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20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/>
                        </a:rPr>
                        <a:t>陳自端</a:t>
                      </a:r>
                      <a:r>
                        <a:rPr lang="zh-TW" sz="20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/>
                        </a:rPr>
                        <a:t>校長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20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/>
                        </a:rPr>
                        <a:t>夥伴協作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20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/>
                        </a:rPr>
                        <a:t>促進跨界別協作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20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/>
                        </a:rPr>
                        <a:t>陳詠梅</a:t>
                      </a:r>
                      <a:r>
                        <a:rPr lang="zh-TW" sz="20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/>
                        </a:rPr>
                        <a:t>博士</a:t>
                      </a:r>
                      <a:endParaRPr lang="en-US" altLang="zh-TW" sz="2000" kern="100" dirty="0" smtClean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20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/>
                        </a:rPr>
                        <a:t>黎雪芬女士</a:t>
                      </a:r>
                      <a:endParaRPr lang="en-US" altLang="zh-TW" sz="2000" kern="100" dirty="0" smtClean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20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/>
                        </a:rPr>
                        <a:t>馮穎君</a:t>
                      </a:r>
                      <a:r>
                        <a:rPr lang="zh-TW" sz="20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/>
                        </a:rPr>
                        <a:t>女士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2000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/>
                        </a:rPr>
                        <a:t>地區聯繫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20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/>
                        </a:rPr>
                        <a:t>推動地區教育工作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20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/>
                        </a:rPr>
                        <a:t>葉錦誠</a:t>
                      </a:r>
                      <a:r>
                        <a:rPr lang="zh-TW" sz="20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/>
                        </a:rPr>
                        <a:t>先生</a:t>
                      </a:r>
                      <a:endParaRPr lang="en-US" altLang="zh-TW" sz="2000" kern="100" dirty="0" smtClean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20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/>
                        </a:rPr>
                        <a:t>陳志榮</a:t>
                      </a:r>
                      <a:r>
                        <a:rPr lang="zh-TW" sz="20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/>
                        </a:rPr>
                        <a:t>先生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33073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圖片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0831" y="116632"/>
            <a:ext cx="7744469" cy="10662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24128" y="4797152"/>
            <a:ext cx="3313113" cy="154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6103617"/>
            <a:ext cx="9143998" cy="7543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3" name="投影片編號版面配置區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234F9-F4E5-4327-BC5A-8C075684DE3E}" type="slidenum">
              <a:rPr lang="zh-HK" altLang="en-US" smtClean="0"/>
              <a:t>7</a:t>
            </a:fld>
            <a:endParaRPr lang="zh-HK" altLang="en-US"/>
          </a:p>
        </p:txBody>
      </p:sp>
      <p:sp>
        <p:nvSpPr>
          <p:cNvPr id="18" name="矩形 17"/>
          <p:cNvSpPr/>
          <p:nvPr/>
        </p:nvSpPr>
        <p:spPr>
          <a:xfrm>
            <a:off x="720831" y="1628800"/>
            <a:ext cx="3491129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zh-TW" altLang="en-US" sz="2800" kern="10" dirty="0">
                <a:ln w="19050">
                  <a:solidFill>
                    <a:srgbClr val="3366FF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社會</a:t>
            </a:r>
            <a:r>
              <a:rPr lang="zh-TW" altLang="en-US" sz="2800" kern="10" dirty="0" smtClean="0">
                <a:ln w="19050">
                  <a:solidFill>
                    <a:srgbClr val="3366FF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資本的</a:t>
            </a:r>
            <a:r>
              <a:rPr lang="zh-TW" altLang="en-US" sz="2800" kern="10" dirty="0">
                <a:ln w="19050">
                  <a:solidFill>
                    <a:srgbClr val="3366FF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未來</a:t>
            </a:r>
            <a:r>
              <a:rPr lang="zh-TW" altLang="en-US" sz="2800" kern="10" dirty="0" smtClean="0">
                <a:ln w="19050">
                  <a:solidFill>
                    <a:srgbClr val="3366FF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發展</a:t>
            </a:r>
            <a:endParaRPr lang="en-US" altLang="zh-TW" sz="2800" kern="10" dirty="0" smtClean="0">
              <a:ln w="19050">
                <a:solidFill>
                  <a:srgbClr val="3366FF"/>
                </a:solidFill>
                <a:round/>
                <a:headEnd/>
                <a:tailEnd/>
              </a:ln>
              <a:solidFill>
                <a:srgbClr val="0000FF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ctr"/>
            <a:r>
              <a:rPr lang="zh-TW" altLang="en-US" sz="2800" kern="10" dirty="0" smtClean="0">
                <a:ln w="19050">
                  <a:solidFill>
                    <a:srgbClr val="3366FF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需要</a:t>
            </a:r>
            <a:r>
              <a:rPr lang="zh-TW" altLang="en-US" sz="2800" kern="10" dirty="0">
                <a:ln w="19050">
                  <a:solidFill>
                    <a:srgbClr val="3366FF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你的積極</a:t>
            </a:r>
            <a:r>
              <a:rPr lang="zh-TW" altLang="en-US" sz="2800" kern="10" dirty="0" smtClean="0">
                <a:ln w="19050">
                  <a:solidFill>
                    <a:srgbClr val="3366FF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參與</a:t>
            </a:r>
            <a:endParaRPr lang="en-US" altLang="zh-TW" sz="2800" kern="10" dirty="0" smtClean="0">
              <a:ln w="19050">
                <a:solidFill>
                  <a:srgbClr val="3366FF"/>
                </a:solidFill>
                <a:round/>
                <a:headEnd/>
                <a:tailEnd/>
              </a:ln>
              <a:solidFill>
                <a:srgbClr val="0000FF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lvl="0" algn="ctr"/>
            <a:r>
              <a:rPr lang="zh-TW" altLang="en-US" sz="2800" b="1" dirty="0">
                <a:solidFill>
                  <a:schemeClr val="accent6">
                    <a:lumMod val="7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謝謝</a:t>
            </a:r>
            <a:r>
              <a:rPr lang="en-US" altLang="zh-TW" sz="2800" b="1" dirty="0">
                <a:solidFill>
                  <a:schemeClr val="accent6">
                    <a:lumMod val="7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!</a:t>
            </a:r>
          </a:p>
          <a:p>
            <a:endParaRPr lang="zh-HK" altLang="en-US" sz="2800" kern="10" dirty="0">
              <a:ln w="19050">
                <a:solidFill>
                  <a:srgbClr val="3366FF"/>
                </a:solidFill>
                <a:round/>
                <a:headEnd/>
                <a:tailEnd/>
              </a:ln>
              <a:solidFill>
                <a:srgbClr val="0000FF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pic>
        <p:nvPicPr>
          <p:cNvPr id="2051" name="Picture 3" descr="T:\Photos\All Photos_by Date\2013\2013-5-29 木球隊傳媒訪問\木球-fb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5821" y="3096150"/>
            <a:ext cx="5109007" cy="3233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T:\Photos\All Photos_by Date\2013\2013-2-23 家庭建築師傳媒訪問\3.jp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55393" y="3065430"/>
            <a:ext cx="3259207" cy="32592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0" name="Picture 2" descr="T:\Promotion Related\Facebook\Comms Plan\家+家有親人情味大曬 (May- June 2013)\Promotion\Family pix\selected\5.JP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52645" y="1182899"/>
            <a:ext cx="3531723" cy="26486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737148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自訂設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1917</TotalTime>
  <Words>422</Words>
  <Application>Microsoft Office PowerPoint</Application>
  <PresentationFormat>如螢幕大小 (4:3)</PresentationFormat>
  <Paragraphs>89</Paragraphs>
  <Slides>7</Slides>
  <Notes>1</Notes>
  <HiddenSlides>0</HiddenSlides>
  <MMClips>0</MMClips>
  <ScaleCrop>false</ScaleCrop>
  <HeadingPairs>
    <vt:vector size="4" baseType="variant">
      <vt:variant>
        <vt:lpstr>佈景主題</vt:lpstr>
      </vt:variant>
      <vt:variant>
        <vt:i4>2</vt:i4>
      </vt:variant>
      <vt:variant>
        <vt:lpstr>投影片標題</vt:lpstr>
      </vt:variant>
      <vt:variant>
        <vt:i4>7</vt:i4>
      </vt:variant>
    </vt:vector>
  </HeadingPairs>
  <TitlesOfParts>
    <vt:vector size="9" baseType="lpstr">
      <vt:lpstr>Office 佈景主題</vt:lpstr>
      <vt:lpstr>自訂設計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Stephanie Ng</dc:creator>
  <cp:lastModifiedBy>Pauline Tam</cp:lastModifiedBy>
  <cp:revision>260</cp:revision>
  <cp:lastPrinted>2016-02-24T08:35:04Z</cp:lastPrinted>
  <dcterms:created xsi:type="dcterms:W3CDTF">2015-07-21T04:30:57Z</dcterms:created>
  <dcterms:modified xsi:type="dcterms:W3CDTF">2016-02-25T02:14:10Z</dcterms:modified>
</cp:coreProperties>
</file>